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le 19 </a:t>
            </a:r>
            <a:r>
              <a:rPr lang="en-US" sz="3600" dirty="0" err="1" smtClean="0">
                <a:latin typeface="Kristen ITC" pitchFamily="66" charset="0"/>
              </a:rPr>
              <a:t>avril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smtClean="0"/>
              <a:t>Objectifs:  Choisir entre qui et que; accord du participe passé avec l’objet direct; les actions réciproques </a:t>
            </a:r>
            <a:endParaRPr lang="fr-FR" sz="2800" i="1"/>
          </a:p>
        </p:txBody>
      </p:sp>
      <p:sp>
        <p:nvSpPr>
          <p:cNvPr id="6" name="TextBox 5"/>
          <p:cNvSpPr txBox="1"/>
          <p:nvPr/>
        </p:nvSpPr>
        <p:spPr>
          <a:xfrm>
            <a:off x="457200" y="3200400"/>
            <a:ext cx="4876800" cy="1938992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16, à la page 152 </a:t>
            </a:r>
            <a:r>
              <a:rPr lang="en-US" sz="3600" dirty="0" err="1" smtClean="0">
                <a:latin typeface="Kristen ITC" pitchFamily="66" charset="0"/>
              </a:rPr>
              <a:t>dans</a:t>
            </a:r>
            <a:r>
              <a:rPr lang="en-US" sz="3600" dirty="0" smtClean="0">
                <a:latin typeface="Kristen ITC" pitchFamily="66" charset="0"/>
              </a:rPr>
              <a:t> le </a:t>
            </a:r>
            <a:r>
              <a:rPr lang="en-US" sz="3600" dirty="0" err="1" smtClean="0">
                <a:latin typeface="Kristen ITC" pitchFamily="66" charset="0"/>
              </a:rPr>
              <a:t>livre</a:t>
            </a:r>
            <a:endParaRPr lang="en-US" sz="3600" dirty="0"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1938992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Kristen ITC" pitchFamily="66" charset="0"/>
              </a:rPr>
              <a:t>L’accord</a:t>
            </a:r>
            <a:r>
              <a:rPr lang="en-US" sz="3600" b="1" dirty="0" smtClean="0">
                <a:latin typeface="Kristen ITC" pitchFamily="66" charset="0"/>
              </a:rPr>
              <a:t> du </a:t>
            </a:r>
            <a:r>
              <a:rPr lang="en-US" sz="3600" b="1" dirty="0" err="1" smtClean="0">
                <a:latin typeface="Kristen ITC" pitchFamily="66" charset="0"/>
              </a:rPr>
              <a:t>participe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smtClean="0">
                <a:latin typeface="Kristen ITC" pitchFamily="66" charset="0"/>
              </a:rPr>
              <a:t>passé – </a:t>
            </a:r>
            <a:r>
              <a:rPr lang="en-US" sz="2400" b="1" dirty="0" smtClean="0">
                <a:latin typeface="Kristen ITC" pitchFamily="66" charset="0"/>
              </a:rPr>
              <a:t>page 153</a:t>
            </a:r>
            <a:endParaRPr lang="en-US" sz="2400" b="1" dirty="0" smtClean="0"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en-US" sz="2800" dirty="0" err="1" smtClean="0">
                <a:latin typeface="Kristen ITC" pitchFamily="66" charset="0"/>
              </a:rPr>
              <a:t>Encerclez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l’object</a:t>
            </a:r>
            <a:r>
              <a:rPr lang="en-US" sz="2800" dirty="0" smtClean="0">
                <a:latin typeface="Kristen ITC" pitchFamily="66" charset="0"/>
              </a:rPr>
              <a:t> direct</a:t>
            </a:r>
          </a:p>
          <a:p>
            <a:pPr marL="742950" indent="-742950" algn="ctr">
              <a:buAutoNum type="arabicPeriod"/>
            </a:pPr>
            <a:r>
              <a:rPr lang="en-US" sz="2800" dirty="0" err="1" smtClean="0">
                <a:latin typeface="Kristen ITC" pitchFamily="66" charset="0"/>
              </a:rPr>
              <a:t>S’il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faut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écrivez</a:t>
            </a:r>
            <a:r>
              <a:rPr lang="en-US" sz="2800" dirty="0" smtClean="0">
                <a:latin typeface="Kristen ITC" pitchFamily="66" charset="0"/>
              </a:rPr>
              <a:t> un </a:t>
            </a:r>
            <a:r>
              <a:rPr lang="en-US" sz="2800" u="sng" dirty="0" smtClean="0">
                <a:latin typeface="Kristen ITC" pitchFamily="66" charset="0"/>
              </a:rPr>
              <a:t>e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u="sng" dirty="0" smtClean="0">
                <a:latin typeface="Kristen ITC" pitchFamily="66" charset="0"/>
              </a:rPr>
              <a:t>s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ou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u="sng" dirty="0" err="1" smtClean="0">
                <a:latin typeface="Kristen ITC" pitchFamily="66" charset="0"/>
              </a:rPr>
              <a:t>es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sur</a:t>
            </a:r>
            <a:r>
              <a:rPr lang="en-US" sz="2800" dirty="0" smtClean="0">
                <a:latin typeface="Kristen ITC" pitchFamily="66" charset="0"/>
              </a:rPr>
              <a:t> la </a:t>
            </a:r>
            <a:r>
              <a:rPr lang="en-US" sz="2800" dirty="0" err="1" smtClean="0">
                <a:latin typeface="Kristen ITC" pitchFamily="66" charset="0"/>
              </a:rPr>
              <a:t>ligne</a:t>
            </a:r>
            <a:r>
              <a:rPr lang="en-US" sz="2800" dirty="0" smtClean="0">
                <a:latin typeface="Kristen ITC" pitchFamily="66" charset="0"/>
              </a:rPr>
              <a:t> après le </a:t>
            </a:r>
            <a:r>
              <a:rPr lang="en-US" sz="2800" dirty="0" err="1" smtClean="0">
                <a:latin typeface="Kristen ITC" pitchFamily="66" charset="0"/>
              </a:rPr>
              <a:t>participe</a:t>
            </a:r>
            <a:r>
              <a:rPr lang="en-US" sz="2800" dirty="0" smtClean="0">
                <a:latin typeface="Kristen ITC" pitchFamily="66" charset="0"/>
              </a:rPr>
              <a:t> passé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544901"/>
            <a:ext cx="8686800" cy="4031873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>
              <a:buAutoNum type="arabicPeriod"/>
            </a:pP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J’ai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écrit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___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une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lettre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  <a:p>
            <a:pPr marL="914400" indent="-914400" algn="ctr"/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2.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Tu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l’as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ouvert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___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hier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  <a:p>
            <a:pPr marL="742950" indent="-742950" algn="ctr"/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3.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Voilà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la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lettre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que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j’ai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écrit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___.</a:t>
            </a:r>
          </a:p>
          <a:p>
            <a:pPr marL="742950" indent="-742950" algn="ctr"/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4. 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Voilà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les timbres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qu’elle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a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acheté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___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hier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221726">
            <a:off x="467802" y="1592906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Kristen ITC" pitchFamily="66" charset="0"/>
              </a:rPr>
              <a:t>Activité</a:t>
            </a:r>
            <a:r>
              <a:rPr lang="en-US" sz="3600" b="1" dirty="0" smtClean="0">
                <a:latin typeface="Kristen ITC" pitchFamily="66" charset="0"/>
              </a:rPr>
              <a:t> 12 </a:t>
            </a:r>
            <a:r>
              <a:rPr lang="en-US" sz="3600" b="1" dirty="0" err="1" smtClean="0">
                <a:latin typeface="Kristen ITC" pitchFamily="66" charset="0"/>
              </a:rPr>
              <a:t>dans</a:t>
            </a:r>
            <a:r>
              <a:rPr lang="en-US" sz="3600" b="1" dirty="0" smtClean="0">
                <a:latin typeface="Kristen ITC" pitchFamily="66" charset="0"/>
              </a:rPr>
              <a:t> les </a:t>
            </a:r>
            <a:r>
              <a:rPr lang="en-US" sz="3600" b="1" dirty="0" err="1" smtClean="0">
                <a:latin typeface="Kristen ITC" pitchFamily="66" charset="0"/>
              </a:rPr>
              <a:t>papiers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jaunes</a:t>
            </a:r>
            <a:r>
              <a:rPr lang="en-US" sz="3600" b="1" dirty="0" smtClean="0">
                <a:latin typeface="Kristen ITC" pitchFamily="66" charset="0"/>
              </a:rPr>
              <a:t>.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Les actions </a:t>
            </a:r>
            <a:r>
              <a:rPr lang="en-US" sz="3600" b="1" dirty="0" err="1" smtClean="0">
                <a:latin typeface="Kristen ITC" pitchFamily="66" charset="0"/>
              </a:rPr>
              <a:t>réciproques</a:t>
            </a:r>
            <a:r>
              <a:rPr lang="en-US" sz="3600" b="1" dirty="0" smtClean="0">
                <a:latin typeface="Kristen ITC" pitchFamily="66" charset="0"/>
              </a:rPr>
              <a:t>– </a:t>
            </a:r>
            <a:r>
              <a:rPr lang="en-US" sz="2400" b="1" dirty="0" smtClean="0">
                <a:latin typeface="Kristen ITC" pitchFamily="66" charset="0"/>
              </a:rPr>
              <a:t>page 155</a:t>
            </a:r>
            <a:endParaRPr lang="en-US" sz="2400" b="1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371600"/>
            <a:ext cx="8686800" cy="255454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Objet direct</a:t>
            </a: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Jean </a:t>
            </a:r>
            <a:r>
              <a:rPr lang="en-US" sz="3200" dirty="0" err="1" smtClean="0">
                <a:latin typeface="Kristen ITC" pitchFamily="66" charset="0"/>
              </a:rPr>
              <a:t>voit</a:t>
            </a:r>
            <a:r>
              <a:rPr lang="en-US" sz="3200" dirty="0" smtClean="0">
                <a:latin typeface="Kristen ITC" pitchFamily="66" charset="0"/>
              </a:rPr>
              <a:t>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. 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lui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voit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.</a:t>
            </a:r>
          </a:p>
          <a:p>
            <a:pPr marL="914400" indent="-914400" algn="ctr"/>
            <a:endParaRPr lang="en-US" sz="3200" dirty="0" smtClean="0">
              <a:latin typeface="Kristen ITC" pitchFamily="66" charset="0"/>
            </a:endParaRP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Jean et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b="1" u="sng" dirty="0" smtClean="0">
                <a:solidFill>
                  <a:srgbClr val="FF0000"/>
                </a:solidFill>
                <a:latin typeface="Kristen ITC" pitchFamily="66" charset="0"/>
              </a:rPr>
              <a:t>se</a:t>
            </a:r>
            <a:r>
              <a:rPr lang="en-US" sz="3200" b="1" u="sng" dirty="0" smtClean="0">
                <a:latin typeface="Kristen ITC" pitchFamily="66" charset="0"/>
              </a:rPr>
              <a:t> </a:t>
            </a:r>
            <a:r>
              <a:rPr lang="en-US" sz="3200" b="1" u="sng" dirty="0" err="1" smtClean="0">
                <a:latin typeface="Kristen ITC" pitchFamily="66" charset="0"/>
              </a:rPr>
              <a:t>voient</a:t>
            </a:r>
            <a:r>
              <a:rPr lang="en-US" sz="3200" b="1" u="sng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Les actions </a:t>
            </a:r>
            <a:r>
              <a:rPr lang="en-US" sz="3600" b="1" dirty="0" err="1" smtClean="0">
                <a:latin typeface="Kristen ITC" pitchFamily="66" charset="0"/>
              </a:rPr>
              <a:t>réciproques</a:t>
            </a:r>
            <a:r>
              <a:rPr lang="en-US" sz="3600" b="1" dirty="0" smtClean="0">
                <a:latin typeface="Kristen ITC" pitchFamily="66" charset="0"/>
              </a:rPr>
              <a:t>– </a:t>
            </a:r>
            <a:r>
              <a:rPr lang="en-US" sz="2400" b="1" dirty="0" smtClean="0">
                <a:latin typeface="Kristen ITC" pitchFamily="66" charset="0"/>
              </a:rPr>
              <a:t>page 155</a:t>
            </a:r>
            <a:endParaRPr lang="en-US" sz="2400" b="1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371600"/>
            <a:ext cx="8686800" cy="255454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Objet indirect</a:t>
            </a:r>
          </a:p>
          <a:p>
            <a:pPr marL="914400" indent="-914400" algn="ctr"/>
            <a:r>
              <a:rPr lang="en-US" sz="3200" dirty="0" err="1" smtClean="0">
                <a:latin typeface="Kristen ITC" pitchFamily="66" charset="0"/>
              </a:rPr>
              <a:t>Tu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parles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 à Marie.</a:t>
            </a: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Marie </a:t>
            </a:r>
            <a:r>
              <a:rPr lang="en-US" sz="3200" dirty="0" err="1" smtClean="0">
                <a:latin typeface="Kristen ITC" pitchFamily="66" charset="0"/>
              </a:rPr>
              <a:t>te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parle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.</a:t>
            </a:r>
          </a:p>
          <a:p>
            <a:pPr marL="914400" indent="-914400" algn="ctr"/>
            <a:endParaRPr lang="en-US" sz="3200" dirty="0" smtClean="0">
              <a:latin typeface="Kristen ITC" pitchFamily="66" charset="0"/>
            </a:endParaRPr>
          </a:p>
          <a:p>
            <a:pPr marL="914400" indent="-914400" algn="ctr"/>
            <a:r>
              <a:rPr lang="en-US" sz="3200" dirty="0" err="1" smtClean="0">
                <a:latin typeface="Kristen ITC" pitchFamily="66" charset="0"/>
              </a:rPr>
              <a:t>Vous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Kristen ITC" pitchFamily="66" charset="0"/>
              </a:rPr>
              <a:t>vous</a:t>
            </a:r>
            <a:r>
              <a:rPr lang="en-US" sz="3200" b="1" u="sng" dirty="0" smtClean="0">
                <a:latin typeface="Kristen ITC" pitchFamily="66" charset="0"/>
              </a:rPr>
              <a:t> </a:t>
            </a:r>
            <a:r>
              <a:rPr lang="en-US" sz="3200" b="1" u="sng" dirty="0" err="1" smtClean="0">
                <a:latin typeface="Kristen ITC" pitchFamily="66" charset="0"/>
              </a:rPr>
              <a:t>parlez</a:t>
            </a:r>
            <a:r>
              <a:rPr lang="en-US" sz="3200" b="1" u="sng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souvent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Les actions </a:t>
            </a:r>
            <a:r>
              <a:rPr lang="en-US" sz="3600" b="1" dirty="0" err="1" smtClean="0">
                <a:latin typeface="Kristen ITC" pitchFamily="66" charset="0"/>
              </a:rPr>
              <a:t>réciproques</a:t>
            </a:r>
            <a:r>
              <a:rPr lang="en-US" sz="3600" b="1" dirty="0" smtClean="0">
                <a:latin typeface="Kristen ITC" pitchFamily="66" charset="0"/>
              </a:rPr>
              <a:t>– </a:t>
            </a:r>
            <a:r>
              <a:rPr lang="en-US" sz="2400" b="1" dirty="0" smtClean="0">
                <a:latin typeface="Kristen ITC" pitchFamily="66" charset="0"/>
              </a:rPr>
              <a:t>page 155</a:t>
            </a:r>
            <a:endParaRPr lang="en-US" sz="2400" b="1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371600"/>
            <a:ext cx="86868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Passé </a:t>
            </a:r>
            <a:r>
              <a:rPr lang="en-US" sz="3200" dirty="0" err="1" smtClean="0">
                <a:latin typeface="Kristen ITC" pitchFamily="66" charset="0"/>
              </a:rPr>
              <a:t>composé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86000"/>
            <a:ext cx="8686800" cy="156966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u="sng" dirty="0" smtClean="0">
                <a:latin typeface="Kristen ITC" pitchFamily="66" charset="0"/>
              </a:rPr>
              <a:t>Objet direct</a:t>
            </a: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Jean a vu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. 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a vu Jean.</a:t>
            </a: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Jean et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u="sng" dirty="0" smtClean="0">
                <a:solidFill>
                  <a:srgbClr val="FF0000"/>
                </a:solidFill>
                <a:latin typeface="Kristen ITC" pitchFamily="66" charset="0"/>
              </a:rPr>
              <a:t>se</a:t>
            </a:r>
            <a:r>
              <a:rPr lang="en-US" sz="3200" u="sng" dirty="0" smtClean="0">
                <a:latin typeface="Kristen ITC" pitchFamily="66" charset="0"/>
              </a:rPr>
              <a:t> </a:t>
            </a:r>
            <a:r>
              <a:rPr lang="en-US" sz="3200" u="sng" dirty="0" err="1" smtClean="0">
                <a:latin typeface="Kristen ITC" pitchFamily="66" charset="0"/>
              </a:rPr>
              <a:t>sont</a:t>
            </a:r>
            <a:r>
              <a:rPr lang="en-US" sz="3200" u="sng" dirty="0" smtClean="0">
                <a:latin typeface="Kristen ITC" pitchFamily="66" charset="0"/>
              </a:rPr>
              <a:t> </a:t>
            </a:r>
            <a:r>
              <a:rPr lang="en-US" sz="3200" u="sng" dirty="0" err="1" smtClean="0">
                <a:latin typeface="Kristen ITC" pitchFamily="66" charset="0"/>
              </a:rPr>
              <a:t>vu</a:t>
            </a:r>
            <a:r>
              <a:rPr lang="en-US" sz="3200" u="sng" dirty="0" err="1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51816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AGREEMENT??   OUI!!</a:t>
            </a:r>
            <a:endParaRPr lang="en-US" sz="2400" b="1" dirty="0" smtClean="0">
              <a:latin typeface="Kristen ITC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5753100" y="3924300"/>
            <a:ext cx="1524000" cy="1143000"/>
          </a:xfrm>
          <a:prstGeom prst="straightConnector1">
            <a:avLst/>
          </a:prstGeom>
          <a:ln w="7620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Les actions </a:t>
            </a:r>
            <a:r>
              <a:rPr lang="en-US" sz="3600" b="1" dirty="0" err="1" smtClean="0">
                <a:latin typeface="Kristen ITC" pitchFamily="66" charset="0"/>
              </a:rPr>
              <a:t>réciproques</a:t>
            </a:r>
            <a:r>
              <a:rPr lang="en-US" sz="3600" b="1" dirty="0" smtClean="0">
                <a:latin typeface="Kristen ITC" pitchFamily="66" charset="0"/>
              </a:rPr>
              <a:t>– </a:t>
            </a:r>
            <a:r>
              <a:rPr lang="en-US" sz="2400" b="1" dirty="0" smtClean="0">
                <a:latin typeface="Kristen ITC" pitchFamily="66" charset="0"/>
              </a:rPr>
              <a:t>page 155</a:t>
            </a:r>
            <a:endParaRPr lang="en-US" sz="2400" b="1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371600"/>
            <a:ext cx="86868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Passé </a:t>
            </a:r>
            <a:r>
              <a:rPr lang="en-US" sz="3200" dirty="0" err="1" smtClean="0">
                <a:latin typeface="Kristen ITC" pitchFamily="66" charset="0"/>
              </a:rPr>
              <a:t>composé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86000"/>
            <a:ext cx="8686800" cy="2062103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914400" indent="-914400" algn="ctr"/>
            <a:r>
              <a:rPr lang="en-US" sz="3200" u="sng" dirty="0" smtClean="0">
                <a:latin typeface="Kristen ITC" pitchFamily="66" charset="0"/>
              </a:rPr>
              <a:t>Objet indirect</a:t>
            </a:r>
          </a:p>
          <a:p>
            <a:pPr marL="914400" indent="-914400" algn="ctr"/>
            <a:r>
              <a:rPr lang="en-US" sz="3200" dirty="0" smtClean="0">
                <a:latin typeface="Kristen ITC" pitchFamily="66" charset="0"/>
              </a:rPr>
              <a:t>Jean a </a:t>
            </a:r>
            <a:r>
              <a:rPr lang="en-US" sz="3200" dirty="0" err="1" smtClean="0">
                <a:latin typeface="Kristen ITC" pitchFamily="66" charset="0"/>
              </a:rPr>
              <a:t>parlé</a:t>
            </a:r>
            <a:r>
              <a:rPr lang="en-US" sz="3200" dirty="0" smtClean="0">
                <a:latin typeface="Kristen ITC" pitchFamily="66" charset="0"/>
              </a:rPr>
              <a:t> a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.  Son </a:t>
            </a:r>
            <a:r>
              <a:rPr lang="en-US" sz="3200" dirty="0" err="1" smtClean="0">
                <a:latin typeface="Kristen ITC" pitchFamily="66" charset="0"/>
              </a:rPr>
              <a:t>ami</a:t>
            </a:r>
            <a:r>
              <a:rPr lang="en-US" sz="3200" dirty="0" smtClean="0">
                <a:latin typeface="Kristen ITC" pitchFamily="66" charset="0"/>
              </a:rPr>
              <a:t> a </a:t>
            </a:r>
            <a:r>
              <a:rPr lang="en-US" sz="3200" dirty="0" err="1" smtClean="0">
                <a:latin typeface="Kristen ITC" pitchFamily="66" charset="0"/>
              </a:rPr>
              <a:t>parlé</a:t>
            </a:r>
            <a:r>
              <a:rPr lang="en-US" sz="3200" dirty="0" smtClean="0">
                <a:latin typeface="Kristen ITC" pitchFamily="66" charset="0"/>
              </a:rPr>
              <a:t> à Jean.</a:t>
            </a:r>
          </a:p>
          <a:p>
            <a:pPr marL="914400" indent="-914400" algn="ctr"/>
            <a:r>
              <a:rPr lang="en-US" sz="3200" dirty="0" err="1" smtClean="0">
                <a:latin typeface="Kristen ITC" pitchFamily="66" charset="0"/>
              </a:rPr>
              <a:t>Ils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u="sng" dirty="0" smtClean="0">
                <a:solidFill>
                  <a:srgbClr val="FF0000"/>
                </a:solidFill>
                <a:latin typeface="Kristen ITC" pitchFamily="66" charset="0"/>
              </a:rPr>
              <a:t>se</a:t>
            </a:r>
            <a:r>
              <a:rPr lang="en-US" sz="3200" u="sng" dirty="0" smtClean="0">
                <a:latin typeface="Kristen ITC" pitchFamily="66" charset="0"/>
              </a:rPr>
              <a:t> </a:t>
            </a:r>
            <a:r>
              <a:rPr lang="en-US" sz="3200" u="sng" dirty="0" err="1" smtClean="0">
                <a:latin typeface="Kristen ITC" pitchFamily="66" charset="0"/>
              </a:rPr>
              <a:t>sont</a:t>
            </a:r>
            <a:r>
              <a:rPr lang="en-US" sz="3200" u="sng" dirty="0" smtClean="0">
                <a:latin typeface="Kristen ITC" pitchFamily="66" charset="0"/>
              </a:rPr>
              <a:t> </a:t>
            </a:r>
            <a:r>
              <a:rPr lang="en-US" sz="3200" u="sng" dirty="0" err="1" smtClean="0">
                <a:latin typeface="Kristen ITC" pitchFamily="66" charset="0"/>
              </a:rPr>
              <a:t>parlé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51816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Kristen ITC" pitchFamily="66" charset="0"/>
              </a:rPr>
              <a:t>AGREEMENT??   NON!!</a:t>
            </a:r>
            <a:endParaRPr lang="en-US" sz="2400" b="1" dirty="0" smtClean="0">
              <a:latin typeface="Kristen ITC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5600700" y="4686300"/>
            <a:ext cx="914400" cy="76200"/>
          </a:xfrm>
          <a:prstGeom prst="straightConnector1">
            <a:avLst/>
          </a:prstGeom>
          <a:ln w="7620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221726">
            <a:off x="467802" y="1592906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Kristen ITC" pitchFamily="66" charset="0"/>
              </a:rPr>
              <a:t>Activité</a:t>
            </a:r>
            <a:r>
              <a:rPr lang="en-US" sz="3600" b="1" dirty="0" smtClean="0">
                <a:latin typeface="Kristen ITC" pitchFamily="66" charset="0"/>
              </a:rPr>
              <a:t> 13 </a:t>
            </a:r>
            <a:r>
              <a:rPr lang="en-US" sz="3600" b="1" dirty="0" err="1" smtClean="0">
                <a:latin typeface="Kristen ITC" pitchFamily="66" charset="0"/>
              </a:rPr>
              <a:t>dans</a:t>
            </a:r>
            <a:r>
              <a:rPr lang="en-US" sz="3600" b="1" dirty="0" smtClean="0">
                <a:latin typeface="Kristen ITC" pitchFamily="66" charset="0"/>
              </a:rPr>
              <a:t> les </a:t>
            </a:r>
            <a:r>
              <a:rPr lang="en-US" sz="3600" b="1" dirty="0" err="1" smtClean="0">
                <a:latin typeface="Kristen ITC" pitchFamily="66" charset="0"/>
              </a:rPr>
              <a:t>papiers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jaunes</a:t>
            </a:r>
            <a:r>
              <a:rPr lang="en-US" sz="3600" b="1" dirty="0" smtClean="0">
                <a:latin typeface="Kristen ITC" pitchFamily="66" charset="0"/>
              </a:rPr>
              <a:t>.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221726">
            <a:off x="467802" y="1592906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Kristen ITC" pitchFamily="66" charset="0"/>
              </a:rPr>
              <a:t>Activité</a:t>
            </a:r>
            <a:r>
              <a:rPr lang="en-US" sz="3600" b="1" dirty="0" smtClean="0">
                <a:latin typeface="Kristen ITC" pitchFamily="66" charset="0"/>
              </a:rPr>
              <a:t> 14 </a:t>
            </a:r>
            <a:r>
              <a:rPr lang="en-US" sz="3600" b="1" dirty="0" err="1" smtClean="0">
                <a:latin typeface="Kristen ITC" pitchFamily="66" charset="0"/>
              </a:rPr>
              <a:t>dans</a:t>
            </a:r>
            <a:r>
              <a:rPr lang="en-US" sz="3600" b="1" dirty="0" smtClean="0">
                <a:latin typeface="Kristen ITC" pitchFamily="66" charset="0"/>
              </a:rPr>
              <a:t> les </a:t>
            </a:r>
            <a:r>
              <a:rPr lang="en-US" sz="3600" b="1" dirty="0" err="1" smtClean="0">
                <a:latin typeface="Kristen ITC" pitchFamily="66" charset="0"/>
              </a:rPr>
              <a:t>papiers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jaunes</a:t>
            </a:r>
            <a:r>
              <a:rPr lang="en-US" sz="3600" b="1" dirty="0" smtClean="0">
                <a:latin typeface="Kristen ITC" pitchFamily="66" charset="0"/>
              </a:rPr>
              <a:t>.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241</Words>
  <Application>Microsoft Office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2011-04-18T10:52:18Z</dcterms:created>
  <dcterms:modified xsi:type="dcterms:W3CDTF">2011-04-19T13:20:41Z</dcterms:modified>
</cp:coreProperties>
</file>